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6" r:id="rId3"/>
    <p:sldId id="257" r:id="rId4"/>
    <p:sldId id="258" r:id="rId5"/>
    <p:sldId id="259" r:id="rId6"/>
    <p:sldId id="260" r:id="rId7"/>
    <p:sldId id="261" r:id="rId8"/>
    <p:sldId id="262" r:id="rId9"/>
    <p:sldId id="263"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8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F7DD140E-B6CE-4C2E-91EF-3729AB6E42AE}"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DD140E-B6CE-4C2E-91EF-3729AB6E42AE}"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69600" y="6356351"/>
            <a:ext cx="812800" cy="365125"/>
          </a:xfrm>
        </p:spPr>
        <p:txBody>
          <a:bodyPr/>
          <a:lstStyle/>
          <a:p>
            <a:fld id="{F7DD140E-B6CE-4C2E-91EF-3729AB6E42AE}" type="slidenum">
              <a:rPr lang="en-IN" smtClean="0"/>
              <a:pPr/>
              <a:t>‹#›</a:t>
            </a:fld>
            <a:endParaRPr lang="en-IN"/>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A2DB1F-EEC0-4AE0-99B1-A39664FB6D71}" type="datetimeFigureOut">
              <a:rPr lang="en-IN" smtClean="0"/>
              <a:pPr/>
              <a:t>27-01-2020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DD140E-B6CE-4C2E-91EF-3729AB6E42A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1A2DB1F-EEC0-4AE0-99B1-A39664FB6D71}" type="datetimeFigureOut">
              <a:rPr lang="en-IN" smtClean="0"/>
              <a:pPr/>
              <a:t>27-01-2020</a:t>
            </a:fld>
            <a:endParaRPr lang="en-IN"/>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7DD140E-B6CE-4C2E-91EF-3729AB6E42AE}" type="slidenum">
              <a:rPr lang="en-IN" smtClean="0"/>
              <a:pPr/>
              <a:t>‹#›</a:t>
            </a:fld>
            <a:endParaRPr lang="en-IN"/>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02C26F-2A83-45EC-B387-0AC015F4A66C}"/>
              </a:ext>
            </a:extLst>
          </p:cNvPr>
          <p:cNvSpPr>
            <a:spLocks noGrp="1"/>
          </p:cNvSpPr>
          <p:nvPr>
            <p:ph type="ctrTitle"/>
          </p:nvPr>
        </p:nvSpPr>
        <p:spPr>
          <a:xfrm>
            <a:off x="1524000" y="0"/>
            <a:ext cx="9144000" cy="2387600"/>
          </a:xfrm>
        </p:spPr>
        <p:txBody>
          <a:bodyPr>
            <a:normAutofit fontScale="90000"/>
          </a:bodyPr>
          <a:lstStyle/>
          <a:p>
            <a:pPr algn="ctr"/>
            <a:r>
              <a:rPr lang="en-IN" dirty="0" smtClean="0"/>
              <a:t>M.COM-F </a:t>
            </a:r>
            <a:br>
              <a:rPr lang="en-IN" dirty="0" smtClean="0"/>
            </a:br>
            <a:r>
              <a:rPr lang="en-IN" b="1" dirty="0" smtClean="0"/>
              <a:t>(semester </a:t>
            </a:r>
            <a:r>
              <a:rPr lang="en-IN" b="1" dirty="0"/>
              <a:t>4</a:t>
            </a:r>
            <a:r>
              <a:rPr lang="en-IN" b="1" dirty="0" smtClean="0"/>
              <a:t>)</a:t>
            </a:r>
            <a:br>
              <a:rPr lang="en-IN" b="1" dirty="0" smtClean="0"/>
            </a:br>
            <a:r>
              <a:rPr lang="en-IN" dirty="0" smtClean="0"/>
              <a:t>UNIT-4</a:t>
            </a:r>
            <a:endParaRPr lang="en-IN" b="1" dirty="0"/>
          </a:p>
        </p:txBody>
      </p:sp>
      <p:sp>
        <p:nvSpPr>
          <p:cNvPr id="3" name="Subtitle 2">
            <a:extLst>
              <a:ext uri="{FF2B5EF4-FFF2-40B4-BE49-F238E27FC236}">
                <a16:creationId xmlns:a16="http://schemas.microsoft.com/office/drawing/2014/main" xmlns="" id="{F6BEF8D9-B5A3-480A-8DEC-644B65A6444D}"/>
              </a:ext>
            </a:extLst>
          </p:cNvPr>
          <p:cNvSpPr>
            <a:spLocks noGrp="1"/>
          </p:cNvSpPr>
          <p:nvPr>
            <p:ph type="subTitle" idx="1"/>
          </p:nvPr>
        </p:nvSpPr>
        <p:spPr/>
        <p:txBody>
          <a:bodyPr>
            <a:normAutofit fontScale="85000" lnSpcReduction="20000"/>
          </a:bodyPr>
          <a:lstStyle/>
          <a:p>
            <a:pPr algn="ctr"/>
            <a:r>
              <a:rPr lang="en-IN" sz="3200" b="1" dirty="0"/>
              <a:t>Presented </a:t>
            </a:r>
            <a:endParaRPr lang="en-IN" sz="3200" b="1" dirty="0" smtClean="0"/>
          </a:p>
          <a:p>
            <a:pPr algn="ctr"/>
            <a:r>
              <a:rPr lang="en-IN" sz="3200" b="1" dirty="0" smtClean="0"/>
              <a:t>By</a:t>
            </a:r>
            <a:r>
              <a:rPr lang="en-IN" sz="3200" b="1" dirty="0" smtClean="0"/>
              <a:t> </a:t>
            </a:r>
            <a:r>
              <a:rPr lang="en-IN" sz="3200" b="1" dirty="0" smtClean="0"/>
              <a:t> </a:t>
            </a:r>
            <a:r>
              <a:rPr lang="en-IN" sz="3200" b="1" dirty="0"/>
              <a:t>Ms. Savita Chauhan </a:t>
            </a:r>
          </a:p>
          <a:p>
            <a:pPr algn="ctr"/>
            <a:r>
              <a:rPr lang="en-IN" sz="3200" b="1" dirty="0"/>
              <a:t>Assistant Professor</a:t>
            </a:r>
          </a:p>
          <a:p>
            <a:pPr algn="ctr"/>
            <a:r>
              <a:rPr lang="en-IN" sz="3200" b="1" dirty="0" err="1"/>
              <a:t>Kanya</a:t>
            </a:r>
            <a:r>
              <a:rPr lang="en-IN" sz="3200" b="1" dirty="0"/>
              <a:t> </a:t>
            </a:r>
            <a:r>
              <a:rPr lang="en-IN" sz="3200" b="1" dirty="0" err="1"/>
              <a:t>Mahavidyalaya</a:t>
            </a:r>
            <a:r>
              <a:rPr lang="en-IN" sz="3200" b="1" dirty="0"/>
              <a:t> </a:t>
            </a:r>
            <a:r>
              <a:rPr lang="en-IN" sz="3200" b="1" dirty="0" err="1"/>
              <a:t>Kharkhoda</a:t>
            </a:r>
            <a:endParaRPr lang="en-IN" sz="3200" b="1" dirty="0"/>
          </a:p>
        </p:txBody>
      </p:sp>
    </p:spTree>
    <p:extLst>
      <p:ext uri="{BB962C8B-B14F-4D97-AF65-F5344CB8AC3E}">
        <p14:creationId xmlns:p14="http://schemas.microsoft.com/office/powerpoint/2010/main" xmlns="" val="1235266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77D3C7-3F00-4AAC-B358-D6A896401497}"/>
              </a:ext>
            </a:extLst>
          </p:cNvPr>
          <p:cNvSpPr>
            <a:spLocks noGrp="1"/>
          </p:cNvSpPr>
          <p:nvPr>
            <p:ph type="ctrTitle"/>
          </p:nvPr>
        </p:nvSpPr>
        <p:spPr/>
        <p:txBody>
          <a:bodyPr>
            <a:normAutofit/>
          </a:bodyPr>
          <a:lstStyle/>
          <a:p>
            <a:pPr algn="ctr"/>
            <a:r>
              <a:rPr lang="en-IN" sz="5400" b="1" dirty="0"/>
              <a:t>Employee Morale</a:t>
            </a:r>
          </a:p>
        </p:txBody>
      </p:sp>
    </p:spTree>
    <p:extLst>
      <p:ext uri="{BB962C8B-B14F-4D97-AF65-F5344CB8AC3E}">
        <p14:creationId xmlns:p14="http://schemas.microsoft.com/office/powerpoint/2010/main" xmlns="" val="262922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37819-28FB-408E-B816-632F67F27359}"/>
              </a:ext>
            </a:extLst>
          </p:cNvPr>
          <p:cNvSpPr>
            <a:spLocks noGrp="1"/>
          </p:cNvSpPr>
          <p:nvPr>
            <p:ph type="title"/>
          </p:nvPr>
        </p:nvSpPr>
        <p:spPr/>
        <p:txBody>
          <a:bodyPr/>
          <a:lstStyle/>
          <a:p>
            <a:r>
              <a:rPr lang="en-IN" dirty="0"/>
              <a:t>        </a:t>
            </a:r>
            <a:r>
              <a:rPr lang="en-IN" b="1" dirty="0"/>
              <a:t>Introduction of employee morale</a:t>
            </a:r>
          </a:p>
        </p:txBody>
      </p:sp>
      <p:sp>
        <p:nvSpPr>
          <p:cNvPr id="3" name="Content Placeholder 2">
            <a:extLst>
              <a:ext uri="{FF2B5EF4-FFF2-40B4-BE49-F238E27FC236}">
                <a16:creationId xmlns:a16="http://schemas.microsoft.com/office/drawing/2014/main" xmlns="" id="{F1AD1F05-5A49-451F-9A9E-16AF40DDD27F}"/>
              </a:ext>
            </a:extLst>
          </p:cNvPr>
          <p:cNvSpPr>
            <a:spLocks noGrp="1"/>
          </p:cNvSpPr>
          <p:nvPr>
            <p:ph idx="1"/>
          </p:nvPr>
        </p:nvSpPr>
        <p:spPr/>
        <p:txBody>
          <a:bodyPr/>
          <a:lstStyle/>
          <a:p>
            <a:pPr marL="0" indent="0">
              <a:buNone/>
            </a:pPr>
            <a:r>
              <a:rPr lang="en-IN" dirty="0">
                <a:latin typeface="Times New Roman" pitchFamily="18" charset="0"/>
                <a:cs typeface="Times New Roman" pitchFamily="18" charset="0"/>
              </a:rPr>
              <a:t>‘Morale’ a French word which means “condition with respect to discipline and confidence pride, fixing of purpose, faith in the course fought for” . The term morale is used in different situations like in military situation morale means enthusiasm to accomplish the assigned task or spirit-de-corps, in sports it affects self confidence of a team, in education it may be the eagerness to learn by students, while in business it is associated with the desire to achieve the goals. So it is an overall attitude of an individual and group towards all the aspects of their work.</a:t>
            </a:r>
          </a:p>
          <a:p>
            <a:pPr marL="0" indent="0">
              <a:buNone/>
            </a:pPr>
            <a:endParaRPr lang="en-IN" dirty="0"/>
          </a:p>
        </p:txBody>
      </p:sp>
    </p:spTree>
    <p:extLst>
      <p:ext uri="{BB962C8B-B14F-4D97-AF65-F5344CB8AC3E}">
        <p14:creationId xmlns:p14="http://schemas.microsoft.com/office/powerpoint/2010/main" xmlns="" val="105626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A5982-4061-4A76-8619-1D6668EC7E5F}"/>
              </a:ext>
            </a:extLst>
          </p:cNvPr>
          <p:cNvSpPr>
            <a:spLocks noGrp="1"/>
          </p:cNvSpPr>
          <p:nvPr>
            <p:ph type="title"/>
          </p:nvPr>
        </p:nvSpPr>
        <p:spPr/>
        <p:txBody>
          <a:bodyPr/>
          <a:lstStyle/>
          <a:p>
            <a:r>
              <a:rPr lang="en-IN" dirty="0"/>
              <a:t>                  </a:t>
            </a:r>
            <a:r>
              <a:rPr lang="en-IN" b="1" dirty="0"/>
              <a:t>Definition of Morale </a:t>
            </a:r>
          </a:p>
        </p:txBody>
      </p:sp>
      <p:sp>
        <p:nvSpPr>
          <p:cNvPr id="3" name="Content Placeholder 2">
            <a:extLst>
              <a:ext uri="{FF2B5EF4-FFF2-40B4-BE49-F238E27FC236}">
                <a16:creationId xmlns:a16="http://schemas.microsoft.com/office/drawing/2014/main" xmlns="" id="{2ED860D3-4C97-4FF1-9EA3-18DA78AAF022}"/>
              </a:ext>
            </a:extLst>
          </p:cNvPr>
          <p:cNvSpPr>
            <a:spLocks noGrp="1"/>
          </p:cNvSpPr>
          <p:nvPr>
            <p:ph idx="1"/>
          </p:nvPr>
        </p:nvSpPr>
        <p:spPr>
          <a:xfrm>
            <a:off x="651803" y="1977683"/>
            <a:ext cx="10972800" cy="4389120"/>
          </a:xfrm>
        </p:spPr>
        <p:txBody>
          <a:bodyPr>
            <a:noAutofit/>
          </a:bodyPr>
          <a:lstStyle/>
          <a:p>
            <a:pPr marL="0" indent="0">
              <a:buNone/>
            </a:pPr>
            <a:r>
              <a:rPr lang="en-IN" sz="3600" dirty="0" smtClean="0">
                <a:latin typeface="Times New Roman" pitchFamily="18" charset="0"/>
                <a:cs typeface="Times New Roman" pitchFamily="18" charset="0"/>
              </a:rPr>
              <a:t>According to </a:t>
            </a:r>
            <a:r>
              <a:rPr lang="en-IN" sz="3600" b="1" dirty="0">
                <a:latin typeface="Times New Roman" pitchFamily="18" charset="0"/>
                <a:cs typeface="Times New Roman" pitchFamily="18" charset="0"/>
              </a:rPr>
              <a:t>Leighton</a:t>
            </a:r>
            <a:r>
              <a:rPr lang="en-IN" sz="3600" dirty="0">
                <a:latin typeface="Times New Roman" pitchFamily="18" charset="0"/>
                <a:cs typeface="Times New Roman" pitchFamily="18" charset="0"/>
              </a:rPr>
              <a:t>, “Morale is capacity of a group of people to pull together persistently is pursuit of common purpose.”</a:t>
            </a:r>
          </a:p>
          <a:p>
            <a:pPr marL="0" indent="0">
              <a:buNone/>
            </a:pPr>
            <a:r>
              <a:rPr lang="en-IN" sz="3600" dirty="0" smtClean="0">
                <a:latin typeface="Times New Roman" pitchFamily="18" charset="0"/>
                <a:cs typeface="Times New Roman" pitchFamily="18" charset="0"/>
              </a:rPr>
              <a:t>According </a:t>
            </a:r>
            <a:endParaRPr lang="en-IN" sz="3600" dirty="0">
              <a:latin typeface="Times New Roman" pitchFamily="18" charset="0"/>
              <a:cs typeface="Times New Roman" pitchFamily="18" charset="0"/>
            </a:endParaRPr>
          </a:p>
          <a:p>
            <a:pPr marL="0" indent="0">
              <a:buNone/>
            </a:pPr>
            <a:r>
              <a:rPr lang="en-IN" sz="3600" dirty="0">
                <a:latin typeface="Times New Roman" pitchFamily="18" charset="0"/>
                <a:cs typeface="Times New Roman" pitchFamily="18" charset="0"/>
              </a:rPr>
              <a:t>According to </a:t>
            </a:r>
            <a:r>
              <a:rPr lang="en-IN" sz="3600" b="1" dirty="0">
                <a:latin typeface="Times New Roman" pitchFamily="18" charset="0"/>
                <a:cs typeface="Times New Roman" pitchFamily="18" charset="0"/>
              </a:rPr>
              <a:t>Guion</a:t>
            </a:r>
            <a:r>
              <a:rPr lang="en-IN" sz="3600" dirty="0">
                <a:latin typeface="Times New Roman" pitchFamily="18" charset="0"/>
                <a:cs typeface="Times New Roman" pitchFamily="18" charset="0"/>
              </a:rPr>
              <a:t>, “Morale is the extent to which an individuals needs are satisfied and the extent to which the individual perceives that satisfaction as stemming from his total job situation. </a:t>
            </a:r>
          </a:p>
        </p:txBody>
      </p:sp>
    </p:spTree>
    <p:extLst>
      <p:ext uri="{BB962C8B-B14F-4D97-AF65-F5344CB8AC3E}">
        <p14:creationId xmlns:p14="http://schemas.microsoft.com/office/powerpoint/2010/main" xmlns="" val="333990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BE3623-8075-4615-9965-F4B930F08F9E}"/>
              </a:ext>
            </a:extLst>
          </p:cNvPr>
          <p:cNvSpPr>
            <a:spLocks noGrp="1"/>
          </p:cNvSpPr>
          <p:nvPr>
            <p:ph type="title"/>
          </p:nvPr>
        </p:nvSpPr>
        <p:spPr/>
        <p:txBody>
          <a:bodyPr/>
          <a:lstStyle/>
          <a:p>
            <a:r>
              <a:rPr lang="en-IN" dirty="0"/>
              <a:t>        </a:t>
            </a:r>
            <a:r>
              <a:rPr lang="en-IN" b="1" dirty="0"/>
              <a:t>Determinants of Employee Morale </a:t>
            </a:r>
          </a:p>
        </p:txBody>
      </p:sp>
      <p:sp>
        <p:nvSpPr>
          <p:cNvPr id="3" name="Content Placeholder 2">
            <a:extLst>
              <a:ext uri="{FF2B5EF4-FFF2-40B4-BE49-F238E27FC236}">
                <a16:creationId xmlns:a16="http://schemas.microsoft.com/office/drawing/2014/main" xmlns="" id="{7A5DC679-9173-497A-8CB8-9B8F52AA9396}"/>
              </a:ext>
            </a:extLst>
          </p:cNvPr>
          <p:cNvSpPr>
            <a:spLocks noGrp="1"/>
          </p:cNvSpPr>
          <p:nvPr>
            <p:ph idx="1"/>
          </p:nvPr>
        </p:nvSpPr>
        <p:spPr/>
        <p:txBody>
          <a:bodyPr>
            <a:normAutofit fontScale="85000" lnSpcReduction="10000"/>
          </a:bodyPr>
          <a:lstStyle/>
          <a:p>
            <a:pPr marL="514350" indent="-514350">
              <a:buFont typeface="+mj-lt"/>
              <a:buAutoNum type="arabicPeriod"/>
            </a:pPr>
            <a:r>
              <a:rPr lang="en-IN" dirty="0"/>
              <a:t> </a:t>
            </a:r>
            <a:r>
              <a:rPr lang="en-IN" sz="3200" b="1" dirty="0">
                <a:latin typeface="Times New Roman" pitchFamily="18" charset="0"/>
                <a:cs typeface="Times New Roman" pitchFamily="18" charset="0"/>
              </a:rPr>
              <a:t>Objectives of the Organisation </a:t>
            </a:r>
            <a:r>
              <a:rPr lang="en-IN" sz="3200" dirty="0">
                <a:latin typeface="Times New Roman" pitchFamily="18" charset="0"/>
                <a:cs typeface="Times New Roman" pitchFamily="18" charset="0"/>
              </a:rPr>
              <a:t>: Employees are highly motivated and their morale is higher if their individuals goals and objectives are in tune with organisational goals objectives. The commonness of purpose will result in high morale. Employees want to be a part of the organisation which has a worthwhile purpose in which they can believe. </a:t>
            </a:r>
          </a:p>
          <a:p>
            <a:pPr marL="514350" indent="-514350">
              <a:buFont typeface="+mj-lt"/>
              <a:buAutoNum type="arabicPeriod"/>
            </a:pPr>
            <a:r>
              <a:rPr lang="en-IN" sz="3200" b="1" dirty="0">
                <a:latin typeface="Times New Roman" pitchFamily="18" charset="0"/>
                <a:cs typeface="Times New Roman" pitchFamily="18" charset="0"/>
              </a:rPr>
              <a:t>Organisational Design </a:t>
            </a:r>
            <a:r>
              <a:rPr lang="en-IN" sz="3200" dirty="0">
                <a:latin typeface="Times New Roman" pitchFamily="18" charset="0"/>
                <a:cs typeface="Times New Roman" pitchFamily="18" charset="0"/>
              </a:rPr>
              <a:t>: Organisation structure has an impact on the quality of labour relations, particularly on the level of morale. Large organisations tend to lengthen their channels of vertical communication and to increase the difficulty of upward communication. Therefore the morale tends to be lower. Against this, flat structure increases level of morale. </a:t>
            </a:r>
          </a:p>
          <a:p>
            <a:pPr marL="514350" indent="-514350">
              <a:buFont typeface="+mj-lt"/>
              <a:buAutoNum type="arabicPeriod"/>
            </a:pPr>
            <a:endParaRPr lang="en-IN" dirty="0"/>
          </a:p>
          <a:p>
            <a:pPr marL="0" indent="0">
              <a:buNone/>
            </a:pPr>
            <a:endParaRPr lang="en-IN" dirty="0"/>
          </a:p>
        </p:txBody>
      </p:sp>
    </p:spTree>
    <p:extLst>
      <p:ext uri="{BB962C8B-B14F-4D97-AF65-F5344CB8AC3E}">
        <p14:creationId xmlns:p14="http://schemas.microsoft.com/office/powerpoint/2010/main" xmlns="" val="289771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27F6494-9F68-4167-98C3-0FF5208A6893}"/>
              </a:ext>
            </a:extLst>
          </p:cNvPr>
          <p:cNvSpPr>
            <a:spLocks noGrp="1"/>
          </p:cNvSpPr>
          <p:nvPr>
            <p:ph idx="1"/>
          </p:nvPr>
        </p:nvSpPr>
        <p:spPr>
          <a:xfrm>
            <a:off x="838200" y="149902"/>
            <a:ext cx="10515600" cy="6460760"/>
          </a:xfrm>
        </p:spPr>
        <p:txBody>
          <a:bodyPr>
            <a:noAutofit/>
          </a:bodyPr>
          <a:lstStyle/>
          <a:p>
            <a:pPr marL="514350" indent="-514350">
              <a:buAutoNum type="arabicPeriod" startAt="3"/>
            </a:pPr>
            <a:r>
              <a:rPr lang="en-IN" sz="2800" b="1" dirty="0">
                <a:latin typeface="Times New Roman" pitchFamily="18" charset="0"/>
                <a:cs typeface="Times New Roman" pitchFamily="18" charset="0"/>
              </a:rPr>
              <a:t>Personal Factors </a:t>
            </a:r>
            <a:r>
              <a:rPr lang="en-IN" sz="2800" dirty="0">
                <a:latin typeface="Times New Roman" pitchFamily="18" charset="0"/>
                <a:cs typeface="Times New Roman" pitchFamily="18" charset="0"/>
              </a:rPr>
              <a:t>: Personal factors relating to age, training, education and intelligence of the employees, time spent by them on the job and interest in work taken by them, affect the morale of the employees. </a:t>
            </a:r>
          </a:p>
          <a:p>
            <a:pPr marL="514350" indent="-514350">
              <a:buAutoNum type="arabicPeriod" startAt="3"/>
            </a:pPr>
            <a:r>
              <a:rPr lang="en-IN" sz="2800" b="1" dirty="0">
                <a:latin typeface="Times New Roman" pitchFamily="18" charset="0"/>
                <a:cs typeface="Times New Roman" pitchFamily="18" charset="0"/>
              </a:rPr>
              <a:t>Rewards</a:t>
            </a:r>
            <a:r>
              <a:rPr lang="en-IN" sz="2800" dirty="0">
                <a:latin typeface="Times New Roman" pitchFamily="18" charset="0"/>
                <a:cs typeface="Times New Roman" pitchFamily="18" charset="0"/>
              </a:rPr>
              <a:t> : Employees expect adequate compensation for their services rendered to the organisation. Good system of wages, salaries, promotions and other incentives keep the morale of employees high.   </a:t>
            </a:r>
          </a:p>
          <a:p>
            <a:pPr marL="514350" indent="-514350">
              <a:buAutoNum type="arabicPeriod" startAt="3"/>
            </a:pPr>
            <a:r>
              <a:rPr lang="en-IN" sz="2800" b="1" dirty="0">
                <a:latin typeface="Times New Roman" pitchFamily="18" charset="0"/>
                <a:cs typeface="Times New Roman" pitchFamily="18" charset="0"/>
              </a:rPr>
              <a:t> Good Leadership and Supervision </a:t>
            </a:r>
            <a:r>
              <a:rPr lang="en-IN" sz="2800" dirty="0">
                <a:latin typeface="Times New Roman" pitchFamily="18" charset="0"/>
                <a:cs typeface="Times New Roman" pitchFamily="18" charset="0"/>
              </a:rPr>
              <a:t>: The nature of supervision can better tell the attitudes of employees because a supervisor is in direct contact with the employees and can have better influence on the activities of the employees. </a:t>
            </a:r>
          </a:p>
          <a:p>
            <a:pPr marL="514350" indent="-514350">
              <a:buAutoNum type="arabicPeriod" startAt="3"/>
            </a:pPr>
            <a:r>
              <a:rPr lang="en-IN" sz="2800" b="1" dirty="0">
                <a:latin typeface="Times New Roman" pitchFamily="18" charset="0"/>
                <a:cs typeface="Times New Roman" pitchFamily="18" charset="0"/>
              </a:rPr>
              <a:t> Work Environment : </a:t>
            </a:r>
            <a:r>
              <a:rPr lang="en-IN" sz="2800" dirty="0">
                <a:latin typeface="Times New Roman" pitchFamily="18" charset="0"/>
                <a:cs typeface="Times New Roman" pitchFamily="18" charset="0"/>
              </a:rPr>
              <a:t>The building and its appearance, the condition</a:t>
            </a:r>
            <a:r>
              <a:rPr lang="en-IN" sz="2800" b="1" dirty="0">
                <a:latin typeface="Times New Roman" pitchFamily="18" charset="0"/>
                <a:cs typeface="Times New Roman" pitchFamily="18" charset="0"/>
              </a:rPr>
              <a:t> </a:t>
            </a:r>
            <a:r>
              <a:rPr lang="en-IN" sz="2800" dirty="0">
                <a:latin typeface="Times New Roman" pitchFamily="18" charset="0"/>
                <a:cs typeface="Times New Roman" pitchFamily="18" charset="0"/>
              </a:rPr>
              <a:t>of machine tools available at work place, provisions for safety, medical aid and repairs to machinery etc. –all have an impact on the </a:t>
            </a:r>
            <a:r>
              <a:rPr lang="en-IN" sz="2800" dirty="0" err="1">
                <a:latin typeface="Times New Roman" pitchFamily="18" charset="0"/>
                <a:cs typeface="Times New Roman" pitchFamily="18" charset="0"/>
              </a:rPr>
              <a:t>workers’morale</a:t>
            </a:r>
            <a:r>
              <a:rPr lang="en-IN" sz="2800" dirty="0">
                <a:latin typeface="Times New Roman" pitchFamily="18" charset="0"/>
                <a:cs typeface="Times New Roman" pitchFamily="18" charset="0"/>
              </a:rPr>
              <a:t>. </a:t>
            </a:r>
          </a:p>
        </p:txBody>
      </p:sp>
    </p:spTree>
    <p:extLst>
      <p:ext uri="{BB962C8B-B14F-4D97-AF65-F5344CB8AC3E}">
        <p14:creationId xmlns:p14="http://schemas.microsoft.com/office/powerpoint/2010/main" xmlns="" val="4217989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2A5036-E1F5-4A93-9795-92D5CBD0C7CE}"/>
              </a:ext>
            </a:extLst>
          </p:cNvPr>
          <p:cNvSpPr>
            <a:spLocks noGrp="1"/>
          </p:cNvSpPr>
          <p:nvPr>
            <p:ph idx="1"/>
          </p:nvPr>
        </p:nvSpPr>
        <p:spPr>
          <a:xfrm>
            <a:off x="838200" y="194872"/>
            <a:ext cx="10515600" cy="5982091"/>
          </a:xfrm>
        </p:spPr>
        <p:txBody>
          <a:bodyPr/>
          <a:lstStyle/>
          <a:p>
            <a:pPr marL="514350" indent="-514350">
              <a:buAutoNum type="arabicPeriod" startAt="7"/>
            </a:pPr>
            <a:r>
              <a:rPr lang="en-IN" b="1" dirty="0">
                <a:latin typeface="Times New Roman" pitchFamily="18" charset="0"/>
                <a:cs typeface="Times New Roman" pitchFamily="18" charset="0"/>
              </a:rPr>
              <a:t>Compatibility with Fellow Employees </a:t>
            </a:r>
            <a:r>
              <a:rPr lang="en-IN" dirty="0">
                <a:latin typeface="Times New Roman" pitchFamily="18" charset="0"/>
                <a:cs typeface="Times New Roman" pitchFamily="18" charset="0"/>
              </a:rPr>
              <a:t>: Man, being a social animal, finds his work more satisfying if he feels that he has the acceptance and companionship of his fellow workers. If he has confidence in his fellow workers and faith in their loyalty, his morale will be high. </a:t>
            </a:r>
          </a:p>
          <a:p>
            <a:pPr marL="514350" indent="-514350" algn="just">
              <a:buAutoNum type="arabicPeriod" startAt="7"/>
            </a:pPr>
            <a:r>
              <a:rPr lang="en-IN" dirty="0">
                <a:latin typeface="Times New Roman" pitchFamily="18" charset="0"/>
                <a:cs typeface="Times New Roman" pitchFamily="18" charset="0"/>
              </a:rPr>
              <a:t> </a:t>
            </a:r>
            <a:r>
              <a:rPr lang="en-IN" b="1" dirty="0">
                <a:latin typeface="Times New Roman" pitchFamily="18" charset="0"/>
                <a:cs typeface="Times New Roman" pitchFamily="18" charset="0"/>
              </a:rPr>
              <a:t>Job Satisfaction </a:t>
            </a:r>
            <a:r>
              <a:rPr lang="en-IN" dirty="0">
                <a:latin typeface="Times New Roman" pitchFamily="18" charset="0"/>
                <a:cs typeface="Times New Roman" pitchFamily="18" charset="0"/>
              </a:rPr>
              <a:t>: If the job gives an employees an opportunity to prove his talents and grow personality, he will certainly like it and he will have high morale. </a:t>
            </a:r>
          </a:p>
          <a:p>
            <a:pPr marL="514350" indent="-514350" algn="just">
              <a:buAutoNum type="arabicPeriod" startAt="7"/>
            </a:pPr>
            <a:r>
              <a:rPr lang="en-IN" b="1" dirty="0">
                <a:latin typeface="Times New Roman" pitchFamily="18" charset="0"/>
                <a:cs typeface="Times New Roman" pitchFamily="18" charset="0"/>
              </a:rPr>
              <a:t> Opportunity to Share Profit </a:t>
            </a:r>
            <a:r>
              <a:rPr lang="en-IN" dirty="0">
                <a:latin typeface="Times New Roman" pitchFamily="18" charset="0"/>
                <a:cs typeface="Times New Roman" pitchFamily="18" charset="0"/>
              </a:rPr>
              <a:t>: One of the requirements of high morale is the possibility and opportunity of progress in any concern. All workers should be given an opportunity of the progress and earn high wages without any discrimination. </a:t>
            </a:r>
          </a:p>
        </p:txBody>
      </p:sp>
    </p:spTree>
    <p:extLst>
      <p:ext uri="{BB962C8B-B14F-4D97-AF65-F5344CB8AC3E}">
        <p14:creationId xmlns:p14="http://schemas.microsoft.com/office/powerpoint/2010/main" xmlns="" val="2548491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D13DB6-E055-44AE-9C43-084D95441576}"/>
              </a:ext>
            </a:extLst>
          </p:cNvPr>
          <p:cNvSpPr>
            <a:spLocks noGrp="1"/>
          </p:cNvSpPr>
          <p:nvPr>
            <p:ph type="title"/>
          </p:nvPr>
        </p:nvSpPr>
        <p:spPr/>
        <p:txBody>
          <a:bodyPr/>
          <a:lstStyle/>
          <a:p>
            <a:r>
              <a:rPr lang="en-IN" dirty="0"/>
              <a:t>                 Morale and Productivity</a:t>
            </a:r>
          </a:p>
        </p:txBody>
      </p:sp>
      <p:sp>
        <p:nvSpPr>
          <p:cNvPr id="3" name="Content Placeholder 2">
            <a:extLst>
              <a:ext uri="{FF2B5EF4-FFF2-40B4-BE49-F238E27FC236}">
                <a16:creationId xmlns:a16="http://schemas.microsoft.com/office/drawing/2014/main" xmlns="" id="{A894C6B5-C9E8-44DA-AB2D-9BDF02B6D1BA}"/>
              </a:ext>
            </a:extLst>
          </p:cNvPr>
          <p:cNvSpPr>
            <a:spLocks noGrp="1"/>
          </p:cNvSpPr>
          <p:nvPr>
            <p:ph idx="1"/>
          </p:nvPr>
        </p:nvSpPr>
        <p:spPr/>
        <p:txBody>
          <a:bodyPr>
            <a:normAutofit/>
          </a:bodyPr>
          <a:lstStyle/>
          <a:p>
            <a:pPr marL="514350" indent="-514350">
              <a:buFont typeface="+mj-lt"/>
              <a:buAutoNum type="arabicPeriod"/>
            </a:pPr>
            <a:r>
              <a:rPr lang="en-IN" dirty="0">
                <a:latin typeface="Times New Roman" pitchFamily="18" charset="0"/>
                <a:cs typeface="Times New Roman" pitchFamily="18" charset="0"/>
              </a:rPr>
              <a:t> </a:t>
            </a:r>
            <a:r>
              <a:rPr lang="en-IN" b="1" dirty="0">
                <a:latin typeface="Times New Roman" pitchFamily="18" charset="0"/>
                <a:cs typeface="Times New Roman" pitchFamily="18" charset="0"/>
              </a:rPr>
              <a:t>High Morale – High Productivity </a:t>
            </a:r>
            <a:r>
              <a:rPr lang="en-IN" dirty="0">
                <a:latin typeface="Times New Roman" pitchFamily="18" charset="0"/>
                <a:cs typeface="Times New Roman" pitchFamily="18" charset="0"/>
              </a:rPr>
              <a:t>: High morale reflects a predisposition to be more productive if proper leadership is provided. This situation is likely to occur when employees are motivated to achieve high performance standards through financial and non financial rewards. Complete identity between individual and organisation goals can lead to this situation. </a:t>
            </a:r>
          </a:p>
          <a:p>
            <a:pPr marL="514350" indent="-514350">
              <a:buFont typeface="+mj-lt"/>
              <a:buAutoNum type="arabicPeriod"/>
            </a:pPr>
            <a:r>
              <a:rPr lang="en-IN" dirty="0">
                <a:latin typeface="Times New Roman" pitchFamily="18" charset="0"/>
                <a:cs typeface="Times New Roman" pitchFamily="18" charset="0"/>
              </a:rPr>
              <a:t> </a:t>
            </a:r>
            <a:r>
              <a:rPr lang="en-IN" b="1" dirty="0">
                <a:latin typeface="Times New Roman" pitchFamily="18" charset="0"/>
                <a:cs typeface="Times New Roman" pitchFamily="18" charset="0"/>
              </a:rPr>
              <a:t>High Morale – Low Productivity </a:t>
            </a:r>
            <a:r>
              <a:rPr lang="en-IN" dirty="0">
                <a:latin typeface="Times New Roman" pitchFamily="18" charset="0"/>
                <a:cs typeface="Times New Roman" pitchFamily="18" charset="0"/>
              </a:rPr>
              <a:t>: The situation arises when employees spend their time and energy in satisfying their personal objectives unrelated to the company’s goals. Faulty machinery, lack of training, ineffective supervision and restrictive norms of informal groups can also lead to low productivity on the part of employees with high morale.  </a:t>
            </a:r>
          </a:p>
        </p:txBody>
      </p:sp>
    </p:spTree>
    <p:extLst>
      <p:ext uri="{BB962C8B-B14F-4D97-AF65-F5344CB8AC3E}">
        <p14:creationId xmlns:p14="http://schemas.microsoft.com/office/powerpoint/2010/main" xmlns="" val="1990229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FEA9E4D-D825-4675-8EC5-EA77024AC136}"/>
              </a:ext>
            </a:extLst>
          </p:cNvPr>
          <p:cNvSpPr>
            <a:spLocks noGrp="1"/>
          </p:cNvSpPr>
          <p:nvPr>
            <p:ph idx="1"/>
          </p:nvPr>
        </p:nvSpPr>
        <p:spPr>
          <a:xfrm>
            <a:off x="595533" y="998806"/>
            <a:ext cx="10972800" cy="5579014"/>
          </a:xfrm>
        </p:spPr>
        <p:txBody>
          <a:bodyPr/>
          <a:lstStyle/>
          <a:p>
            <a:pPr marL="514350" indent="-514350">
              <a:buAutoNum type="arabicPeriod" startAt="3"/>
            </a:pPr>
            <a:r>
              <a:rPr lang="en-IN" b="1" dirty="0">
                <a:latin typeface="Times New Roman" pitchFamily="18" charset="0"/>
                <a:cs typeface="Times New Roman" pitchFamily="18" charset="0"/>
              </a:rPr>
              <a:t>Low Morale – High Productivity </a:t>
            </a:r>
            <a:r>
              <a:rPr lang="en-IN" dirty="0">
                <a:latin typeface="Times New Roman" pitchFamily="18" charset="0"/>
                <a:cs typeface="Times New Roman" pitchFamily="18" charset="0"/>
              </a:rPr>
              <a:t>: Low morale cannot result in high productivity for a long period. However, this situation can occur for a temporary periods due to fear of loss of job, exceptionally good supervision and machine paced work in which only a part of workers’ capabilities are used.</a:t>
            </a:r>
          </a:p>
          <a:p>
            <a:pPr marL="514350" indent="-514350">
              <a:buAutoNum type="arabicPeriod" startAt="3"/>
            </a:pPr>
            <a:r>
              <a:rPr lang="en-IN" dirty="0">
                <a:latin typeface="Times New Roman" pitchFamily="18" charset="0"/>
                <a:cs typeface="Times New Roman" pitchFamily="18" charset="0"/>
              </a:rPr>
              <a:t> </a:t>
            </a:r>
            <a:r>
              <a:rPr lang="en-IN" b="1" dirty="0">
                <a:latin typeface="Times New Roman" pitchFamily="18" charset="0"/>
                <a:cs typeface="Times New Roman" pitchFamily="18" charset="0"/>
              </a:rPr>
              <a:t>Low Morale – Low Productivity </a:t>
            </a:r>
            <a:r>
              <a:rPr lang="en-IN" dirty="0">
                <a:latin typeface="Times New Roman" pitchFamily="18" charset="0"/>
                <a:cs typeface="Times New Roman" pitchFamily="18" charset="0"/>
              </a:rPr>
              <a:t>: This is a normal relationship. In the long run low morale is likely to result in low productivity.</a:t>
            </a:r>
          </a:p>
        </p:txBody>
      </p:sp>
    </p:spTree>
    <p:extLst>
      <p:ext uri="{BB962C8B-B14F-4D97-AF65-F5344CB8AC3E}">
        <p14:creationId xmlns:p14="http://schemas.microsoft.com/office/powerpoint/2010/main" xmlns="" val="3119409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xmlns="" id="{158A4158-60D2-4C28-A52A-D92E30E25BAA}"/>
              </a:ext>
            </a:extLst>
          </p:cNvPr>
          <p:cNvGraphicFramePr>
            <a:graphicFrameLocks noGrp="1"/>
          </p:cNvGraphicFramePr>
          <p:nvPr>
            <p:ph idx="1"/>
            <p:extLst>
              <p:ext uri="{D42A27DB-BD31-4B8C-83A1-F6EECF244321}">
                <p14:modId xmlns:p14="http://schemas.microsoft.com/office/powerpoint/2010/main" xmlns="" val="2824286637"/>
              </p:ext>
            </p:extLst>
          </p:nvPr>
        </p:nvGraphicFramePr>
        <p:xfrm>
          <a:off x="2083632" y="1229194"/>
          <a:ext cx="7450114" cy="3657600"/>
        </p:xfrm>
        <a:graphic>
          <a:graphicData uri="http://schemas.openxmlformats.org/drawingml/2006/table">
            <a:tbl>
              <a:tblPr firstRow="1" bandRow="1">
                <a:tableStyleId>{5C22544A-7EE6-4342-B048-85BDC9FD1C3A}</a:tableStyleId>
              </a:tblPr>
              <a:tblGrid>
                <a:gridCol w="3725057">
                  <a:extLst>
                    <a:ext uri="{9D8B030D-6E8A-4147-A177-3AD203B41FA5}">
                      <a16:colId xmlns:a16="http://schemas.microsoft.com/office/drawing/2014/main" xmlns="" val="2957218833"/>
                    </a:ext>
                  </a:extLst>
                </a:gridCol>
                <a:gridCol w="3725057">
                  <a:extLst>
                    <a:ext uri="{9D8B030D-6E8A-4147-A177-3AD203B41FA5}">
                      <a16:colId xmlns:a16="http://schemas.microsoft.com/office/drawing/2014/main" xmlns="" val="176466185"/>
                    </a:ext>
                  </a:extLst>
                </a:gridCol>
              </a:tblGrid>
              <a:tr h="1828800">
                <a:tc>
                  <a:txBody>
                    <a:bodyPr/>
                    <a:lstStyle/>
                    <a:p>
                      <a:pPr algn="ctr"/>
                      <a:r>
                        <a:rPr lang="en-IN" dirty="0"/>
                        <a:t>                                                                                High Morale</a:t>
                      </a:r>
                    </a:p>
                    <a:p>
                      <a:pPr algn="ctr"/>
                      <a:r>
                        <a:rPr lang="en-IN" dirty="0"/>
                        <a:t>High productivity</a:t>
                      </a:r>
                    </a:p>
                  </a:txBody>
                  <a:tcPr/>
                </a:tc>
                <a:tc>
                  <a:txBody>
                    <a:bodyPr/>
                    <a:lstStyle/>
                    <a:p>
                      <a:pPr algn="ctr"/>
                      <a:r>
                        <a:rPr lang="en-IN" dirty="0"/>
                        <a:t>                                                                                                                                                       Low Morale </a:t>
                      </a:r>
                    </a:p>
                    <a:p>
                      <a:pPr algn="ctr"/>
                      <a:r>
                        <a:rPr lang="en-IN" dirty="0"/>
                        <a:t>High productivity</a:t>
                      </a:r>
                    </a:p>
                  </a:txBody>
                  <a:tcPr/>
                </a:tc>
                <a:extLst>
                  <a:ext uri="{0D108BD9-81ED-4DB2-BD59-A6C34878D82A}">
                    <a16:rowId xmlns:a16="http://schemas.microsoft.com/office/drawing/2014/main" xmlns="" val="1544054515"/>
                  </a:ext>
                </a:extLst>
              </a:tr>
              <a:tr h="1828800">
                <a:tc>
                  <a:txBody>
                    <a:bodyPr/>
                    <a:lstStyle/>
                    <a:p>
                      <a:pPr algn="ctr"/>
                      <a:r>
                        <a:rPr lang="en-IN" dirty="0"/>
                        <a:t>                                                                       High Morale </a:t>
                      </a:r>
                    </a:p>
                    <a:p>
                      <a:pPr algn="ctr"/>
                      <a:r>
                        <a:rPr lang="en-IN" dirty="0"/>
                        <a:t>Low productivity</a:t>
                      </a:r>
                    </a:p>
                  </a:txBody>
                  <a:tcPr/>
                </a:tc>
                <a:tc>
                  <a:txBody>
                    <a:bodyPr/>
                    <a:lstStyle/>
                    <a:p>
                      <a:pPr algn="ctr"/>
                      <a:r>
                        <a:rPr lang="en-IN" dirty="0"/>
                        <a:t>                                                                        Low Morale </a:t>
                      </a:r>
                    </a:p>
                    <a:p>
                      <a:pPr algn="ctr"/>
                      <a:r>
                        <a:rPr lang="en-IN" dirty="0"/>
                        <a:t>Low Productivity</a:t>
                      </a:r>
                    </a:p>
                  </a:txBody>
                  <a:tcPr/>
                </a:tc>
                <a:extLst>
                  <a:ext uri="{0D108BD9-81ED-4DB2-BD59-A6C34878D82A}">
                    <a16:rowId xmlns:a16="http://schemas.microsoft.com/office/drawing/2014/main" xmlns="" val="2922235240"/>
                  </a:ext>
                </a:extLst>
              </a:tr>
            </a:tbl>
          </a:graphicData>
        </a:graphic>
      </p:graphicFrame>
      <p:sp>
        <p:nvSpPr>
          <p:cNvPr id="10" name="TextBox 9">
            <a:extLst>
              <a:ext uri="{FF2B5EF4-FFF2-40B4-BE49-F238E27FC236}">
                <a16:creationId xmlns:a16="http://schemas.microsoft.com/office/drawing/2014/main" xmlns="" id="{759D5DBE-85E6-49E3-96FD-3BAE97DFE1C9}"/>
              </a:ext>
            </a:extLst>
          </p:cNvPr>
          <p:cNvSpPr txBox="1"/>
          <p:nvPr/>
        </p:nvSpPr>
        <p:spPr>
          <a:xfrm>
            <a:off x="4616998" y="762744"/>
            <a:ext cx="2383409" cy="461665"/>
          </a:xfrm>
          <a:prstGeom prst="rect">
            <a:avLst/>
          </a:prstGeom>
          <a:noFill/>
        </p:spPr>
        <p:txBody>
          <a:bodyPr wrap="none" rtlCol="0">
            <a:spAutoFit/>
          </a:bodyPr>
          <a:lstStyle/>
          <a:p>
            <a:r>
              <a:rPr lang="en-IN" sz="2400" b="1" dirty="0"/>
              <a:t>High Productivity</a:t>
            </a:r>
          </a:p>
        </p:txBody>
      </p:sp>
      <p:sp>
        <p:nvSpPr>
          <p:cNvPr id="12" name="Arrow: Left 11">
            <a:extLst>
              <a:ext uri="{FF2B5EF4-FFF2-40B4-BE49-F238E27FC236}">
                <a16:creationId xmlns:a16="http://schemas.microsoft.com/office/drawing/2014/main" xmlns="" id="{1F6EA455-80B7-4E91-859E-8CD2AB3D3C0C}"/>
              </a:ext>
            </a:extLst>
          </p:cNvPr>
          <p:cNvSpPr/>
          <p:nvPr/>
        </p:nvSpPr>
        <p:spPr>
          <a:xfrm>
            <a:off x="2455034" y="894626"/>
            <a:ext cx="2016962" cy="2296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Right 12">
            <a:extLst>
              <a:ext uri="{FF2B5EF4-FFF2-40B4-BE49-F238E27FC236}">
                <a16:creationId xmlns:a16="http://schemas.microsoft.com/office/drawing/2014/main" xmlns="" id="{86E9E30B-3E99-4911-8451-792D730C1EDF}"/>
              </a:ext>
            </a:extLst>
          </p:cNvPr>
          <p:cNvSpPr/>
          <p:nvPr/>
        </p:nvSpPr>
        <p:spPr>
          <a:xfrm>
            <a:off x="7000407" y="894626"/>
            <a:ext cx="2016962" cy="229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xmlns="" id="{6EA96D37-701C-44A7-890E-3E0EEC282ED2}"/>
              </a:ext>
            </a:extLst>
          </p:cNvPr>
          <p:cNvSpPr txBox="1"/>
          <p:nvPr/>
        </p:nvSpPr>
        <p:spPr>
          <a:xfrm>
            <a:off x="9758596" y="2878111"/>
            <a:ext cx="1843791" cy="461665"/>
          </a:xfrm>
          <a:prstGeom prst="rect">
            <a:avLst/>
          </a:prstGeom>
          <a:noFill/>
        </p:spPr>
        <p:txBody>
          <a:bodyPr wrap="square" rtlCol="0">
            <a:spAutoFit/>
          </a:bodyPr>
          <a:lstStyle/>
          <a:p>
            <a:r>
              <a:rPr lang="en-IN" sz="2400" b="1" dirty="0"/>
              <a:t>Low Morale</a:t>
            </a:r>
          </a:p>
        </p:txBody>
      </p:sp>
      <p:sp>
        <p:nvSpPr>
          <p:cNvPr id="15" name="TextBox 14">
            <a:extLst>
              <a:ext uri="{FF2B5EF4-FFF2-40B4-BE49-F238E27FC236}">
                <a16:creationId xmlns:a16="http://schemas.microsoft.com/office/drawing/2014/main" xmlns="" id="{B9A95CA8-32B2-45A3-88FB-E124AD54D6BF}"/>
              </a:ext>
            </a:extLst>
          </p:cNvPr>
          <p:cNvSpPr txBox="1"/>
          <p:nvPr/>
        </p:nvSpPr>
        <p:spPr>
          <a:xfrm>
            <a:off x="239843" y="2985435"/>
            <a:ext cx="1843789" cy="461665"/>
          </a:xfrm>
          <a:prstGeom prst="rect">
            <a:avLst/>
          </a:prstGeom>
          <a:noFill/>
        </p:spPr>
        <p:txBody>
          <a:bodyPr wrap="square" rtlCol="0">
            <a:spAutoFit/>
          </a:bodyPr>
          <a:lstStyle/>
          <a:p>
            <a:r>
              <a:rPr lang="en-IN" sz="2400" b="1" dirty="0"/>
              <a:t>High Morale</a:t>
            </a:r>
          </a:p>
        </p:txBody>
      </p:sp>
      <p:sp>
        <p:nvSpPr>
          <p:cNvPr id="16" name="TextBox 15">
            <a:extLst>
              <a:ext uri="{FF2B5EF4-FFF2-40B4-BE49-F238E27FC236}">
                <a16:creationId xmlns:a16="http://schemas.microsoft.com/office/drawing/2014/main" xmlns="" id="{FE40CBF3-0690-4F18-8DF3-717201A6B67B}"/>
              </a:ext>
            </a:extLst>
          </p:cNvPr>
          <p:cNvSpPr txBox="1"/>
          <p:nvPr/>
        </p:nvSpPr>
        <p:spPr>
          <a:xfrm>
            <a:off x="4821850" y="4952736"/>
            <a:ext cx="2548300" cy="461665"/>
          </a:xfrm>
          <a:prstGeom prst="rect">
            <a:avLst/>
          </a:prstGeom>
          <a:noFill/>
        </p:spPr>
        <p:txBody>
          <a:bodyPr wrap="square" rtlCol="0">
            <a:spAutoFit/>
          </a:bodyPr>
          <a:lstStyle/>
          <a:p>
            <a:r>
              <a:rPr lang="en-IN" sz="2400" b="1" dirty="0"/>
              <a:t>Low Productivity</a:t>
            </a:r>
          </a:p>
        </p:txBody>
      </p:sp>
      <p:sp>
        <p:nvSpPr>
          <p:cNvPr id="17" name="Arrow: Left 16">
            <a:extLst>
              <a:ext uri="{FF2B5EF4-FFF2-40B4-BE49-F238E27FC236}">
                <a16:creationId xmlns:a16="http://schemas.microsoft.com/office/drawing/2014/main" xmlns="" id="{FBA6F2C6-E7B8-4F58-80EE-0B75FC6A4933}"/>
              </a:ext>
            </a:extLst>
          </p:cNvPr>
          <p:cNvSpPr/>
          <p:nvPr/>
        </p:nvSpPr>
        <p:spPr>
          <a:xfrm>
            <a:off x="2455034" y="4991726"/>
            <a:ext cx="2161964" cy="2698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Right 17">
            <a:extLst>
              <a:ext uri="{FF2B5EF4-FFF2-40B4-BE49-F238E27FC236}">
                <a16:creationId xmlns:a16="http://schemas.microsoft.com/office/drawing/2014/main" xmlns="" id="{382F6702-3AE0-4AAC-A97D-A27949BF82CC}"/>
              </a:ext>
            </a:extLst>
          </p:cNvPr>
          <p:cNvSpPr/>
          <p:nvPr/>
        </p:nvSpPr>
        <p:spPr>
          <a:xfrm>
            <a:off x="7240248" y="4991726"/>
            <a:ext cx="1903751" cy="269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Arrow: Down 18">
            <a:extLst>
              <a:ext uri="{FF2B5EF4-FFF2-40B4-BE49-F238E27FC236}">
                <a16:creationId xmlns:a16="http://schemas.microsoft.com/office/drawing/2014/main" xmlns="" id="{0284B62F-8F6D-4575-9E2C-70074BE64C21}"/>
              </a:ext>
            </a:extLst>
          </p:cNvPr>
          <p:cNvSpPr/>
          <p:nvPr/>
        </p:nvSpPr>
        <p:spPr>
          <a:xfrm>
            <a:off x="10388184" y="3447100"/>
            <a:ext cx="254832" cy="13197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Arrow: Up 19">
            <a:extLst>
              <a:ext uri="{FF2B5EF4-FFF2-40B4-BE49-F238E27FC236}">
                <a16:creationId xmlns:a16="http://schemas.microsoft.com/office/drawing/2014/main" xmlns="" id="{F4BF0201-4DFD-4505-9430-7B7941D94073}"/>
              </a:ext>
            </a:extLst>
          </p:cNvPr>
          <p:cNvSpPr/>
          <p:nvPr/>
        </p:nvSpPr>
        <p:spPr>
          <a:xfrm>
            <a:off x="10388184" y="1240036"/>
            <a:ext cx="284812" cy="15463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Arrow: Up 20">
            <a:extLst>
              <a:ext uri="{FF2B5EF4-FFF2-40B4-BE49-F238E27FC236}">
                <a16:creationId xmlns:a16="http://schemas.microsoft.com/office/drawing/2014/main" xmlns="" id="{A603CC8F-2F72-4A84-8A79-2ADC28E8C64A}"/>
              </a:ext>
            </a:extLst>
          </p:cNvPr>
          <p:cNvSpPr/>
          <p:nvPr/>
        </p:nvSpPr>
        <p:spPr>
          <a:xfrm>
            <a:off x="794479" y="1304145"/>
            <a:ext cx="269823" cy="16363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Arrow: Down 21">
            <a:extLst>
              <a:ext uri="{FF2B5EF4-FFF2-40B4-BE49-F238E27FC236}">
                <a16:creationId xmlns:a16="http://schemas.microsoft.com/office/drawing/2014/main" xmlns="" id="{9505EE52-8EB9-45F1-A31E-DFEDD60E9AE3}"/>
              </a:ext>
            </a:extLst>
          </p:cNvPr>
          <p:cNvSpPr/>
          <p:nvPr/>
        </p:nvSpPr>
        <p:spPr>
          <a:xfrm>
            <a:off x="824458" y="3570611"/>
            <a:ext cx="239844" cy="13161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181318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39E859-37EF-4244-828D-6C3DDE9EA5C5}"/>
              </a:ext>
            </a:extLst>
          </p:cNvPr>
          <p:cNvSpPr>
            <a:spLocks noGrp="1"/>
          </p:cNvSpPr>
          <p:nvPr>
            <p:ph type="ctrTitle"/>
          </p:nvPr>
        </p:nvSpPr>
        <p:spPr>
          <a:xfrm>
            <a:off x="1524000" y="211016"/>
            <a:ext cx="9144000" cy="3971240"/>
          </a:xfrm>
        </p:spPr>
        <p:txBody>
          <a:bodyPr>
            <a:normAutofit fontScale="90000"/>
          </a:bodyPr>
          <a:lstStyle/>
          <a:p>
            <a:pPr algn="ctr"/>
            <a:r>
              <a:rPr lang="en-IN" dirty="0">
                <a:latin typeface="Times New Roman" pitchFamily="18" charset="0"/>
                <a:cs typeface="Times New Roman" pitchFamily="18" charset="0"/>
              </a:rPr>
              <a:t>Thank </a:t>
            </a:r>
            <a:r>
              <a:rPr lang="en-IN" dirty="0" smtClean="0">
                <a:latin typeface="Times New Roman" pitchFamily="18" charset="0"/>
                <a:cs typeface="Times New Roman" pitchFamily="18" charset="0"/>
              </a:rPr>
              <a:t>you</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for</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listening</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me </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carefully</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xmlns="" val="3698208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254</TotalTime>
  <Words>821</Words>
  <Application>Microsoft Office PowerPoint</Application>
  <PresentationFormat>Custom</PresentationFormat>
  <Paragraphs>40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M.COM-F  (semester 4) UNIT-4</vt:lpstr>
      <vt:lpstr>Employee Morale</vt:lpstr>
      <vt:lpstr>        Introduction of employee morale</vt:lpstr>
      <vt:lpstr>                  Definition of Morale </vt:lpstr>
      <vt:lpstr>        Determinants of Employee Morale </vt:lpstr>
      <vt:lpstr>Slide 6</vt:lpstr>
      <vt:lpstr>Slide 7</vt:lpstr>
      <vt:lpstr>                 Morale and Productivity</vt:lpstr>
      <vt:lpstr>Slide 9</vt:lpstr>
      <vt:lpstr>Slide 10</vt:lpstr>
      <vt:lpstr>Thank you  for  listening  me  carefully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Morale</dc:title>
  <dc:creator>rachna dahiya</dc:creator>
  <cp:lastModifiedBy>Lenovo</cp:lastModifiedBy>
  <cp:revision>41</cp:revision>
  <dcterms:created xsi:type="dcterms:W3CDTF">2020-01-26T07:32:48Z</dcterms:created>
  <dcterms:modified xsi:type="dcterms:W3CDTF">2020-01-27T14:23:16Z</dcterms:modified>
</cp:coreProperties>
</file>